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0" r:id="rId2"/>
    <p:sldId id="257" r:id="rId3"/>
    <p:sldId id="274" r:id="rId4"/>
    <p:sldId id="28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83" r:id="rId18"/>
    <p:sldId id="284" r:id="rId19"/>
    <p:sldId id="285" r:id="rId20"/>
    <p:sldId id="286" r:id="rId21"/>
    <p:sldId id="287" r:id="rId22"/>
    <p:sldId id="276" r:id="rId23"/>
    <p:sldId id="277" r:id="rId24"/>
    <p:sldId id="278" r:id="rId25"/>
    <p:sldId id="279" r:id="rId26"/>
    <p:sldId id="280" r:id="rId27"/>
    <p:sldId id="281" r:id="rId28"/>
    <p:sldId id="275" r:id="rId29"/>
    <p:sldId id="258" r:id="rId30"/>
    <p:sldId id="259" r:id="rId31"/>
    <p:sldId id="28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2B13DD"/>
    <a:srgbClr val="FF66CC"/>
    <a:srgbClr val="CC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5" autoAdjust="0"/>
    <p:restoredTop sz="94713" autoAdjust="0"/>
  </p:normalViewPr>
  <p:slideViewPr>
    <p:cSldViewPr>
      <p:cViewPr varScale="1">
        <p:scale>
          <a:sx n="81" d="100"/>
          <a:sy n="81" d="100"/>
        </p:scale>
        <p:origin x="-10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ДЕТИ</a:t>
            </a:r>
            <a:endParaRPr lang="ru-RU" dirty="0"/>
          </a:p>
        </c:rich>
      </c:tx>
      <c:layout>
        <c:manualLayout>
          <c:xMode val="edge"/>
          <c:yMode val="edge"/>
          <c:x val="0.21169018966968753"/>
          <c:y val="4.5828852690911456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7735849056603842E-2"/>
          <c:y val="0.12993923166304622"/>
          <c:w val="0.5691823899371059"/>
          <c:h val="0.8356891288187708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cat>
            <c:strRef>
              <c:f>Лист1!$A$2:$A$5</c:f>
              <c:strCache>
                <c:ptCount val="2"/>
                <c:pt idx="0">
                  <c:v>Мальчики (14)</c:v>
                </c:pt>
                <c:pt idx="1">
                  <c:v>Девочки (14)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14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ВЗРОСЛЫЕ</a:t>
            </a:r>
            <a:endParaRPr lang="ru-RU" dirty="0"/>
          </a:p>
        </c:rich>
      </c:tx>
      <c:layout>
        <c:manualLayout>
          <c:xMode val="edge"/>
          <c:yMode val="edge"/>
          <c:x val="0.15701257861635221"/>
          <c:y val="4.8693155984093406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5.0314417472052064E-2"/>
          <c:y val="0.1414810815093647"/>
          <c:w val="0.57219333432377628"/>
          <c:h val="0.8356891288187708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chemeClr val="tx2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2"/>
                <c:pt idx="0">
                  <c:v>Мужчины (14)</c:v>
                </c:pt>
                <c:pt idx="1">
                  <c:v>Женщины (14)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14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6.8693473002104294E-2"/>
          <c:y val="3.1005018448675953E-2"/>
          <c:w val="0.74512567944634966"/>
          <c:h val="0.8147080140976952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5</c:v>
                </c:pt>
                <c:pt idx="2">
                  <c:v>14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очень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</c:v>
                </c:pt>
                <c:pt idx="1">
                  <c:v>7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</c:ser>
        <c:shape val="cylinder"/>
        <c:axId val="67209472"/>
        <c:axId val="70057984"/>
        <c:axId val="0"/>
      </c:bar3DChart>
      <c:catAx>
        <c:axId val="67209472"/>
        <c:scaling>
          <c:orientation val="minMax"/>
        </c:scaling>
        <c:axPos val="b"/>
        <c:tickLblPos val="nextTo"/>
        <c:crossAx val="70057984"/>
        <c:crosses val="autoZero"/>
        <c:auto val="1"/>
        <c:lblAlgn val="ctr"/>
        <c:lblOffset val="100"/>
      </c:catAx>
      <c:valAx>
        <c:axId val="70057984"/>
        <c:scaling>
          <c:orientation val="minMax"/>
        </c:scaling>
        <c:axPos val="l"/>
        <c:majorGridlines/>
        <c:numFmt formatCode="General" sourceLinked="1"/>
        <c:tickLblPos val="nextTo"/>
        <c:crossAx val="67209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893486167933963"/>
          <c:y val="0.30068475405690898"/>
          <c:w val="0.26145559596944073"/>
          <c:h val="0.3167966272896429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effectLst>
          <a:innerShdw blurRad="63500" dist="50800" dir="5400000">
            <a:prstClr val="black">
              <a:alpha val="50000"/>
            </a:prstClr>
          </a:innerShdw>
        </a:effectLst>
      </c:spPr>
    </c:sideWall>
    <c:backWall>
      <c:spPr>
        <a:effectLst>
          <a:innerShdw blurRad="63500" dist="50800" dir="5400000">
            <a:prstClr val="black">
              <a:alpha val="50000"/>
            </a:prstClr>
          </a:innerShdw>
        </a:effectLst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каждый день</c:v>
                </c:pt>
              </c:strCache>
            </c:strRef>
          </c:tx>
          <c:spPr>
            <a:solidFill>
              <a:srgbClr val="CC66FF"/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2-3 раза в неделю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 раз в неделю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очень редко</c:v>
                </c:pt>
              </c:strCache>
            </c:strRef>
          </c:tx>
          <c:spPr>
            <a:solidFill>
              <a:srgbClr val="FF66CC"/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8</c:v>
                </c:pt>
                <c:pt idx="1">
                  <c:v>11</c:v>
                </c:pt>
                <c:pt idx="2">
                  <c:v>1</c:v>
                </c:pt>
                <c:pt idx="3">
                  <c:v>7</c:v>
                </c:pt>
              </c:numCache>
            </c:numRef>
          </c:val>
        </c:ser>
        <c:shape val="cylinder"/>
        <c:axId val="70091136"/>
        <c:axId val="70092672"/>
        <c:axId val="0"/>
      </c:bar3DChart>
      <c:catAx>
        <c:axId val="70091136"/>
        <c:scaling>
          <c:orientation val="minMax"/>
        </c:scaling>
        <c:axPos val="b"/>
        <c:tickLblPos val="nextTo"/>
        <c:crossAx val="70092672"/>
        <c:crosses val="autoZero"/>
        <c:auto val="1"/>
        <c:lblAlgn val="ctr"/>
        <c:lblOffset val="100"/>
      </c:catAx>
      <c:valAx>
        <c:axId val="70092672"/>
        <c:scaling>
          <c:orientation val="minMax"/>
        </c:scaling>
        <c:axPos val="l"/>
        <c:majorGridlines/>
        <c:numFmt formatCode="General" sourceLinked="1"/>
        <c:tickLblPos val="nextTo"/>
        <c:crossAx val="7009113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rgbClr val="FF66CC"/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</c:v>
                </c:pt>
                <c:pt idx="1">
                  <c:v>11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знаю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shape val="cylinder"/>
        <c:axId val="80687104"/>
        <c:axId val="80688640"/>
        <c:axId val="0"/>
      </c:bar3DChart>
      <c:catAx>
        <c:axId val="80687104"/>
        <c:scaling>
          <c:orientation val="minMax"/>
        </c:scaling>
        <c:axPos val="b"/>
        <c:tickLblPos val="nextTo"/>
        <c:crossAx val="80688640"/>
        <c:crosses val="autoZero"/>
        <c:auto val="1"/>
        <c:lblAlgn val="ctr"/>
        <c:lblOffset val="100"/>
      </c:catAx>
      <c:valAx>
        <c:axId val="80688640"/>
        <c:scaling>
          <c:orientation val="minMax"/>
        </c:scaling>
        <c:axPos val="l"/>
        <c:majorGridlines/>
        <c:numFmt formatCode="0%" sourceLinked="1"/>
        <c:tickLblPos val="nextTo"/>
        <c:crossAx val="8068710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Сливочное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7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Шоколадное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7</c:v>
                </c:pt>
                <c:pt idx="3">
                  <c:v>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Фруктовое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Любое, лишь бы было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Лист1!$A$2:$A$5</c:f>
              <c:strCache>
                <c:ptCount val="4"/>
                <c:pt idx="0">
                  <c:v>Мальчики</c:v>
                </c:pt>
                <c:pt idx="1">
                  <c:v>Мужчины</c:v>
                </c:pt>
                <c:pt idx="2">
                  <c:v>Девочки</c:v>
                </c:pt>
                <c:pt idx="3">
                  <c:v>Женщины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</c:ser>
        <c:shape val="cylinder"/>
        <c:axId val="101766656"/>
        <c:axId val="101768192"/>
        <c:axId val="0"/>
      </c:bar3DChart>
      <c:catAx>
        <c:axId val="101766656"/>
        <c:scaling>
          <c:orientation val="minMax"/>
        </c:scaling>
        <c:axPos val="b"/>
        <c:tickLblPos val="nextTo"/>
        <c:crossAx val="101768192"/>
        <c:crosses val="autoZero"/>
        <c:auto val="1"/>
        <c:lblAlgn val="ctr"/>
        <c:lblOffset val="100"/>
      </c:catAx>
      <c:valAx>
        <c:axId val="101768192"/>
        <c:scaling>
          <c:orientation val="minMax"/>
        </c:scaling>
        <c:axPos val="l"/>
        <c:majorGridlines/>
        <c:numFmt formatCode="0%" sourceLinked="1"/>
        <c:tickLblPos val="nextTo"/>
        <c:crossAx val="10176665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30D9033-F91A-4760-8A7F-FC1B207EDFC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44C03A-7793-4132-87C1-E249FDF9E24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37.jpeg"/><Relationship Id="rId3" Type="http://schemas.openxmlformats.org/officeDocument/2006/relationships/image" Target="../media/image22.jpeg"/><Relationship Id="rId21" Type="http://schemas.openxmlformats.org/officeDocument/2006/relationships/image" Target="../media/image40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" Type="http://schemas.openxmlformats.org/officeDocument/2006/relationships/image" Target="../media/image21.jpeg"/><Relationship Id="rId16" Type="http://schemas.openxmlformats.org/officeDocument/2006/relationships/image" Target="../media/image35.jpeg"/><Relationship Id="rId20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10" Type="http://schemas.openxmlformats.org/officeDocument/2006/relationships/image" Target="../media/image29.jpeg"/><Relationship Id="rId19" Type="http://schemas.openxmlformats.org/officeDocument/2006/relationships/image" Target="../media/image38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openxmlformats.org/officeDocument/2006/relationships/image" Target="../media/image84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12" Type="http://schemas.openxmlformats.org/officeDocument/2006/relationships/image" Target="../media/image83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11" Type="http://schemas.openxmlformats.org/officeDocument/2006/relationships/image" Target="../media/image82.jpeg"/><Relationship Id="rId5" Type="http://schemas.openxmlformats.org/officeDocument/2006/relationships/image" Target="../media/image76.jpeg"/><Relationship Id="rId10" Type="http://schemas.openxmlformats.org/officeDocument/2006/relationships/image" Target="../media/image81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61056" y="908720"/>
            <a:ext cx="9505056" cy="10081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Муниципальное бюджетное общеобразовательное </a:t>
            </a:r>
            <a:br>
              <a:rPr lang="ru-RU" sz="1800" dirty="0" smtClean="0"/>
            </a:br>
            <a:r>
              <a:rPr lang="ru-RU" sz="1800" dirty="0" smtClean="0"/>
              <a:t>учреждение Гимназия «Пущино»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293096"/>
            <a:ext cx="7854696" cy="1752600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Выполнила: </a:t>
            </a:r>
            <a:r>
              <a:rPr lang="ru-RU" sz="1900" dirty="0" err="1" smtClean="0"/>
              <a:t>Карсакова</a:t>
            </a:r>
            <a:r>
              <a:rPr lang="ru-RU" sz="1900" dirty="0" smtClean="0"/>
              <a:t> Ксения,</a:t>
            </a:r>
          </a:p>
          <a:p>
            <a:r>
              <a:rPr lang="ru-RU" sz="1900" dirty="0" smtClean="0"/>
              <a:t>4А класс МБОУ гимназии «Пущино» г.о.Пущино</a:t>
            </a:r>
          </a:p>
          <a:p>
            <a:r>
              <a:rPr lang="ru-RU" sz="1900" dirty="0" smtClean="0"/>
              <a:t>Руководители проекта:  </a:t>
            </a:r>
            <a:r>
              <a:rPr lang="ru-RU" sz="1900" dirty="0" err="1" smtClean="0"/>
              <a:t>Карсакова</a:t>
            </a:r>
            <a:r>
              <a:rPr lang="ru-RU" sz="1900" dirty="0" smtClean="0"/>
              <a:t> Л.В.,</a:t>
            </a:r>
          </a:p>
          <a:p>
            <a:r>
              <a:rPr lang="ru-RU" sz="1900" dirty="0" smtClean="0"/>
              <a:t> </a:t>
            </a:r>
            <a:r>
              <a:rPr lang="ru-RU" sz="1900" dirty="0" err="1" smtClean="0"/>
              <a:t>Евтехова</a:t>
            </a:r>
            <a:r>
              <a:rPr lang="ru-RU" sz="1900" dirty="0" smtClean="0"/>
              <a:t> В.Ф. учительница начальной школы МБОУ</a:t>
            </a:r>
            <a:endParaRPr lang="ru-RU" sz="1900" dirty="0" smtClean="0"/>
          </a:p>
          <a:p>
            <a:r>
              <a:rPr lang="ru-RU" sz="1900" dirty="0" smtClean="0"/>
              <a:t>2016г.-2017г. </a:t>
            </a:r>
            <a:r>
              <a:rPr lang="ru-RU" dirty="0" smtClean="0"/>
              <a:t>                            </a:t>
            </a:r>
            <a:endParaRPr lang="ru-RU" dirty="0"/>
          </a:p>
        </p:txBody>
      </p:sp>
      <p:pic>
        <p:nvPicPr>
          <p:cNvPr id="4" name="Picture 10" descr="&amp;Kcy;&amp;acy;&amp;rcy;&amp;tcy;&amp;icy;&amp;ncy;&amp;kcy;&amp;icy; &amp;pcy;&amp;ocy; &amp;zcy;&amp;acy;&amp;pcy;&amp;rcy;&amp;ocy;&amp;scy;&amp;ucy; &amp;gcy;&amp;iecy;&amp;rcy;&amp;bcy; &amp;pcy;&amp;ucy;&amp;shchcy;&amp;icy;&amp;ncy;&amp;o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810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02135" y="1988840"/>
            <a:ext cx="673973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Мороженое.</a:t>
            </a:r>
            <a:b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«За» или «Против»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 bright="20000" contrast="-12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428736"/>
            <a:ext cx="7851648" cy="1828800"/>
          </a:xfrm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0000" endA="300" endPos="90000" dist="50800" dir="5400000" sy="-100000" algn="bl" rotWithShape="0"/>
          </a:effectLst>
        </p:spPr>
        <p:txBody>
          <a:bodyPr/>
          <a:lstStyle/>
          <a:p>
            <a:r>
              <a:rPr lang="ru-RU" dirty="0" smtClean="0"/>
              <a:t>Мороженое.</a:t>
            </a:r>
            <a:br>
              <a:rPr lang="ru-RU" dirty="0" smtClean="0"/>
            </a:br>
            <a:r>
              <a:rPr lang="ru-RU" dirty="0" smtClean="0"/>
              <a:t>«За» или «Против»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285752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Мороженое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– освежающий десертный пищевой продукт. Наряду с приятным вкусом обладает высокой калорийностью и хорошей усвояемостью; большинство видов мороженого содержат необходимые для питания белки, жиры, углеводы, минеральные соли и витамины.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7650" name="Picture 2" descr="E:\Users\Karsakova\Desktop\Ксюша школа\4 класс\мороженое\84150405_x_e45a655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960956">
            <a:off x="6171550" y="3507677"/>
            <a:ext cx="2468562" cy="2462391"/>
          </a:xfrm>
          <a:prstGeom prst="rect">
            <a:avLst/>
          </a:prstGeom>
          <a:noFill/>
        </p:spPr>
      </p:pic>
      <p:pic>
        <p:nvPicPr>
          <p:cNvPr id="27651" name="Picture 3" descr="E:\Users\Karsakova\Desktop\Ксюша школа\4 класс\мороженое\16559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91687">
            <a:off x="502960" y="3654970"/>
            <a:ext cx="1963300" cy="2933401"/>
          </a:xfrm>
          <a:prstGeom prst="rect">
            <a:avLst/>
          </a:prstGeom>
          <a:noFill/>
        </p:spPr>
      </p:pic>
      <p:pic>
        <p:nvPicPr>
          <p:cNvPr id="27652" name="Picture 4" descr="E:\Users\Karsakova\Desktop\Ксюша школа\4 класс\мороженое\1364981169_xmpkqbmuihsw8jy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3728204"/>
            <a:ext cx="2382381" cy="3129796"/>
          </a:xfrm>
          <a:prstGeom prst="rect">
            <a:avLst/>
          </a:prstGeom>
          <a:noFill/>
        </p:spPr>
      </p:pic>
      <p:pic>
        <p:nvPicPr>
          <p:cNvPr id="27653" name="Picture 5" descr="E:\Users\Karsakova\Desktop\Ксюша школа\4 класс\мороженое\мороженое-в-рожке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496075">
            <a:off x="5000628" y="3214686"/>
            <a:ext cx="1408617" cy="3333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600"/>
                            </p:stCondLst>
                            <p:childTnLst>
                              <p:par>
                                <p:cTn id="1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276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600"/>
                            </p:stCondLst>
                            <p:childTnLst>
                              <p:par>
                                <p:cTn id="2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276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600"/>
                            </p:stCondLst>
                            <p:childTnLst>
                              <p:par>
                                <p:cTn id="3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276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600"/>
                            </p:stCondLst>
                            <p:childTnLst>
                              <p:par>
                                <p:cTn id="4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276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278608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История возникновения мороженого уходит на пять тысячелетий лет назад, когда в богатых и знатных домах Китая, подавали к столу фруктовые соки, смешанные со снегом и льдом. И хоть рецепты держались в строжайшей тайне, знаменитый путешественник Марко Поло сумел привезти его в Италию, а уже оттуда это лакомство начало покорять Европу. </a:t>
            </a:r>
          </a:p>
          <a:p>
            <a:r>
              <a:rPr lang="ru-RU" dirty="0" smtClean="0"/>
              <a:t>Некое подобие мороженого подавалось и в Киевской Руси. Для этого замораживали молоко и перед подачей мелко стругали. На масленицу готовили замороженную смесь из сметаны, творога, сахара и изюма.</a:t>
            </a:r>
          </a:p>
          <a:p>
            <a:r>
              <a:rPr lang="ru-RU" dirty="0" smtClean="0"/>
              <a:t>  Создание именно такого мороженого, которое мы привыкли видеть в современных магазинах, с добавлением молока, сахара, ванили, шоколада и т.д., приписывают одному из французских кафе, в конце 18 века. В России, мороженое появилось только в середине 18 века.</a:t>
            </a:r>
          </a:p>
          <a:p>
            <a:endParaRPr lang="ru-RU" dirty="0"/>
          </a:p>
        </p:txBody>
      </p:sp>
      <p:pic>
        <p:nvPicPr>
          <p:cNvPr id="22530" name="Picture 2" descr="https://ogdenlevi.files.wordpress.com/2010/02/uewb_08_img0562.jpg?w=4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79323">
            <a:off x="2694434" y="3550130"/>
            <a:ext cx="2381679" cy="28679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27947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Был произведен опрос на тему :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«Мороженое: За или против?»</a:t>
            </a:r>
          </a:p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В опросе участвовали ученики 4А класса и сотрудники Дворца спорта «Ока».</a:t>
            </a:r>
          </a:p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 основе данного опроса были собраны статистические данные.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2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6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6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280"/>
                            </p:stCondLst>
                            <p:childTnLst>
                              <p:par>
                                <p:cTn id="4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Участники опроса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357158" y="1785926"/>
          <a:ext cx="4038600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648200" y="1785926"/>
          <a:ext cx="4067204" cy="4568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40"/>
                            </p:stCondLst>
                            <p:childTnLst>
                              <p:par>
                                <p:cTn id="11" presetID="21" presetClass="entr" presetSubtype="4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4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3">
        <p:bldAsOne/>
      </p:bldGraphic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Любите ли Вы мороженое?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500034" y="1857364"/>
          <a:ext cx="7929618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Часто ли Вы едите мороженое?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Мороженое полезно?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Какое мороженое Вы любите?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Из данного исследования можно сделать следующие выводы:</a:t>
            </a:r>
          </a:p>
          <a:p>
            <a:pPr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Мороженое любят и взрослые, и дети.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Девочки/женщины мороженое любят больше.</a:t>
            </a:r>
          </a:p>
          <a:p>
            <a:pPr marL="514350" indent="-514350">
              <a:buAutoNum type="arabicPeriod"/>
            </a:pPr>
            <a:r>
              <a:rPr lang="ru-RU" dirty="0" smtClean="0"/>
              <a:t>С возрастом мороженое едят меньше.</a:t>
            </a:r>
          </a:p>
          <a:p>
            <a:pPr marL="514350" indent="-514350">
              <a:buAutoNum type="arabicPeriod"/>
            </a:pPr>
            <a:r>
              <a:rPr lang="ru-RU" dirty="0" smtClean="0"/>
              <a:t>С возрастом люди понимают, что мороженое полезно.</a:t>
            </a:r>
          </a:p>
          <a:p>
            <a:pPr marL="514350" indent="-514350">
              <a:buAutoNum type="arabicPeriod"/>
            </a:pPr>
            <a:r>
              <a:rPr lang="ru-RU" dirty="0" smtClean="0"/>
              <a:t>Шоколадное мороженое с годами становится вкуснее. 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96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2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857256"/>
          </a:xfrm>
        </p:spPr>
        <p:txBody>
          <a:bodyPr>
            <a:normAutofit/>
          </a:bodyPr>
          <a:lstStyle/>
          <a:p>
            <a:r>
              <a:rPr lang="ru-RU" dirty="0" smtClean="0"/>
              <a:t>Мороженое любят все!</a:t>
            </a:r>
            <a:endParaRPr lang="ru-RU" dirty="0"/>
          </a:p>
        </p:txBody>
      </p:sp>
      <p:pic>
        <p:nvPicPr>
          <p:cNvPr id="1026" name="Picture 2" descr="E:\Users\Karsakova\Desktop\Ксюша школа\4 класс\мороженое\morozuv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17670">
            <a:off x="389451" y="1613053"/>
            <a:ext cx="3233893" cy="2352676"/>
          </a:xfrm>
          <a:prstGeom prst="rect">
            <a:avLst/>
          </a:prstGeom>
          <a:noFill/>
        </p:spPr>
      </p:pic>
      <p:pic>
        <p:nvPicPr>
          <p:cNvPr id="1027" name="Picture 3" descr="E:\Users\Karsakova\Desktop\Ксюша школа\4 класс\мороженое\normal_00755020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61992">
            <a:off x="5786074" y="4503239"/>
            <a:ext cx="3619501" cy="2262188"/>
          </a:xfrm>
          <a:prstGeom prst="rect">
            <a:avLst/>
          </a:prstGeom>
          <a:noFill/>
        </p:spPr>
      </p:pic>
      <p:pic>
        <p:nvPicPr>
          <p:cNvPr id="1028" name="Picture 4" descr="E:\Users\Karsakova\Desktop\Ксюша школа\4 класс\мороженое\morozheno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05084">
            <a:off x="357158" y="3786190"/>
            <a:ext cx="3962404" cy="2643498"/>
          </a:xfrm>
          <a:prstGeom prst="rect">
            <a:avLst/>
          </a:prstGeom>
          <a:noFill/>
        </p:spPr>
      </p:pic>
      <p:pic>
        <p:nvPicPr>
          <p:cNvPr id="1029" name="Picture 5" descr="E:\Users\Karsakova\Desktop\Ксюша школа\4 класс\мороженое\d90c49ed12411801d9eadc6e0319f2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470105">
            <a:off x="6189172" y="1318707"/>
            <a:ext cx="3214710" cy="2143140"/>
          </a:xfrm>
          <a:prstGeom prst="rect">
            <a:avLst/>
          </a:prstGeom>
          <a:noFill/>
        </p:spPr>
      </p:pic>
      <p:pic>
        <p:nvPicPr>
          <p:cNvPr id="1030" name="Picture 6" descr="E:\Users\Karsakova\Desktop\Ксюша школа\4 класс\мороженое\1039123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5254623"/>
            <a:ext cx="2405066" cy="1603377"/>
          </a:xfrm>
          <a:prstGeom prst="rect">
            <a:avLst/>
          </a:prstGeom>
          <a:noFill/>
        </p:spPr>
      </p:pic>
      <p:pic>
        <p:nvPicPr>
          <p:cNvPr id="1031" name="Picture 7" descr="E:\Users\Karsakova\Desktop\Ксюша школа\4 класс\мороженое\1-avgusta-detyam-v-rostove-bezplatno-razdadut-morozhenoe_141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4546" y="2928934"/>
            <a:ext cx="4309124" cy="2860181"/>
          </a:xfrm>
          <a:prstGeom prst="rect">
            <a:avLst/>
          </a:prstGeom>
          <a:noFill/>
        </p:spPr>
      </p:pic>
      <p:pic>
        <p:nvPicPr>
          <p:cNvPr id="1032" name="Picture 8" descr="E:\Users\Karsakova\Desktop\Ксюша школа\4 класс\мороженое\image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871031">
            <a:off x="296735" y="3710393"/>
            <a:ext cx="4381499" cy="3286124"/>
          </a:xfrm>
          <a:prstGeom prst="rect">
            <a:avLst/>
          </a:prstGeom>
          <a:noFill/>
        </p:spPr>
      </p:pic>
      <p:pic>
        <p:nvPicPr>
          <p:cNvPr id="1033" name="Picture 9" descr="E:\Users\Karsakova\Desktop\Ксюша школа\4 класс\мороженое\20rk5k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843008">
            <a:off x="4546087" y="1433402"/>
            <a:ext cx="1633948" cy="2559835"/>
          </a:xfrm>
          <a:prstGeom prst="rect">
            <a:avLst/>
          </a:prstGeom>
          <a:noFill/>
        </p:spPr>
      </p:pic>
      <p:pic>
        <p:nvPicPr>
          <p:cNvPr id="1034" name="Picture 10" descr="E:\Users\Karsakova\Desktop\Ксюша школа\4 класс\мороженое\imgpreview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007618">
            <a:off x="5316861" y="2167970"/>
            <a:ext cx="4044854" cy="2786082"/>
          </a:xfrm>
          <a:prstGeom prst="rect">
            <a:avLst/>
          </a:prstGeom>
          <a:noFill/>
        </p:spPr>
      </p:pic>
      <p:pic>
        <p:nvPicPr>
          <p:cNvPr id="1035" name="Picture 11" descr="E:\Users\Karsakova\Desktop\Ксюша школа\4 класс\мороженое\342853_origina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354964">
            <a:off x="334804" y="2050225"/>
            <a:ext cx="3987961" cy="2620091"/>
          </a:xfrm>
          <a:prstGeom prst="rect">
            <a:avLst/>
          </a:prstGeom>
          <a:noFill/>
        </p:spPr>
      </p:pic>
      <p:pic>
        <p:nvPicPr>
          <p:cNvPr id="1036" name="Picture 12" descr="E:\Users\Karsakova\Desktop\Ксюша школа\4 класс\мороженое\342383_original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296784">
            <a:off x="3375977" y="3706923"/>
            <a:ext cx="2928958" cy="3374375"/>
          </a:xfrm>
          <a:prstGeom prst="rect">
            <a:avLst/>
          </a:prstGeom>
          <a:noFill/>
        </p:spPr>
      </p:pic>
      <p:pic>
        <p:nvPicPr>
          <p:cNvPr id="1037" name="Picture 13" descr="E:\Users\Karsakova\Desktop\Ксюша школа\4 класс\мороженое\2810614_600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3107" y="2071678"/>
            <a:ext cx="5657019" cy="3714776"/>
          </a:xfrm>
          <a:prstGeom prst="rect">
            <a:avLst/>
          </a:prstGeom>
          <a:noFill/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142976" y="1000108"/>
            <a:ext cx="6858048" cy="500066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Или почти все…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2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5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25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25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25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25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250"/>
                            </p:stCondLst>
                            <p:childTnLst>
                              <p:par>
                                <p:cTn id="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2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4250"/>
                            </p:stCondLst>
                            <p:childTnLst>
                              <p:par>
                                <p:cTn id="8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250"/>
                            </p:stCondLst>
                            <p:childTnLst>
                              <p:par>
                                <p:cTn id="9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625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8250"/>
                            </p:stCondLst>
                            <p:childTnLst>
                              <p:par>
                                <p:cTn id="105" presetID="23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155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1155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4" dur="115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6" dur="115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6" grpId="1"/>
      <p:bldP spid="16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r>
              <a:rPr lang="ru-RU" dirty="0" smtClean="0"/>
              <a:t>… и не только люди…</a:t>
            </a:r>
            <a:endParaRPr lang="ru-RU" dirty="0"/>
          </a:p>
        </p:txBody>
      </p:sp>
      <p:pic>
        <p:nvPicPr>
          <p:cNvPr id="2050" name="Picture 2" descr="E:\Users\Karsakova\Desktop\Ксюша школа\4 класс\мороженое\3734867_975c5b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2000232" cy="2170252"/>
          </a:xfrm>
          <a:prstGeom prst="rect">
            <a:avLst/>
          </a:prstGeom>
          <a:noFill/>
        </p:spPr>
      </p:pic>
      <p:pic>
        <p:nvPicPr>
          <p:cNvPr id="2051" name="Picture 3" descr="E:\Users\Karsakova\Desktop\Ксюша школа\4 класс\мороженое\5c8977a6a26aeeea4454e3e1a9331b6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4752"/>
            <a:ext cx="2171134" cy="1785933"/>
          </a:xfrm>
          <a:prstGeom prst="rect">
            <a:avLst/>
          </a:prstGeom>
          <a:noFill/>
        </p:spPr>
      </p:pic>
      <p:pic>
        <p:nvPicPr>
          <p:cNvPr id="2052" name="Picture 4" descr="E:\Users\Karsakova\Desktop\Ксюша школа\4 класс\мороженое\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286388"/>
            <a:ext cx="2603856" cy="1733549"/>
          </a:xfrm>
          <a:prstGeom prst="rect">
            <a:avLst/>
          </a:prstGeom>
          <a:noFill/>
        </p:spPr>
      </p:pic>
      <p:pic>
        <p:nvPicPr>
          <p:cNvPr id="2053" name="Picture 5" descr="E:\Users\Karsakova\Desktop\Ксюша школа\4 класс\мороженое\1300647539_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5214950"/>
            <a:ext cx="2679890" cy="1802835"/>
          </a:xfrm>
          <a:prstGeom prst="rect">
            <a:avLst/>
          </a:prstGeom>
          <a:noFill/>
        </p:spPr>
      </p:pic>
      <p:pic>
        <p:nvPicPr>
          <p:cNvPr id="2054" name="Picture 6" descr="E:\Users\Karsakova\Desktop\Ксюша школа\4 класс\мороженое\1306257261_ice0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4" y="5214950"/>
            <a:ext cx="2645714" cy="1846708"/>
          </a:xfrm>
          <a:prstGeom prst="rect">
            <a:avLst/>
          </a:prstGeom>
          <a:noFill/>
        </p:spPr>
      </p:pic>
      <p:pic>
        <p:nvPicPr>
          <p:cNvPr id="2055" name="Picture 7" descr="E:\Users\Karsakova\Desktop\Ксюша школа\4 класс\мороженое\Ice_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56" y="4761078"/>
            <a:ext cx="2000244" cy="2096922"/>
          </a:xfrm>
          <a:prstGeom prst="rect">
            <a:avLst/>
          </a:prstGeom>
          <a:noFill/>
        </p:spPr>
      </p:pic>
      <p:pic>
        <p:nvPicPr>
          <p:cNvPr id="2056" name="Picture 8" descr="E:\Users\Karsakova\Desktop\Ксюша школа\4 класс\мороженое\pig-animals-35072721-500-45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50728" y="2786058"/>
            <a:ext cx="2193272" cy="2000263"/>
          </a:xfrm>
          <a:prstGeom prst="rect">
            <a:avLst/>
          </a:prstGeom>
          <a:noFill/>
        </p:spPr>
      </p:pic>
      <p:pic>
        <p:nvPicPr>
          <p:cNvPr id="2058" name="Picture 10" descr="E:\Users\Karsakova\Desktop\Ксюша школа\4 класс\мороженое\1306257234_ice00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76981" y="785794"/>
            <a:ext cx="2667019" cy="2000264"/>
          </a:xfrm>
          <a:prstGeom prst="rect">
            <a:avLst/>
          </a:prstGeom>
          <a:noFill/>
        </p:spPr>
      </p:pic>
      <p:pic>
        <p:nvPicPr>
          <p:cNvPr id="2059" name="Picture 11" descr="E:\Users\Karsakova\Desktop\Ксюша школа\4 класс\мороженое\3734871_840236e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90750" y="3571875"/>
            <a:ext cx="2188174" cy="1619249"/>
          </a:xfrm>
          <a:prstGeom prst="rect">
            <a:avLst/>
          </a:prstGeom>
          <a:noFill/>
        </p:spPr>
      </p:pic>
      <p:pic>
        <p:nvPicPr>
          <p:cNvPr id="2060" name="Picture 12" descr="E:\Users\Karsakova\Desktop\Ксюша школа\4 класс\мороженое\7832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6248" y="1714488"/>
            <a:ext cx="2714612" cy="2043362"/>
          </a:xfrm>
          <a:prstGeom prst="rect">
            <a:avLst/>
          </a:prstGeom>
          <a:noFill/>
        </p:spPr>
      </p:pic>
      <p:pic>
        <p:nvPicPr>
          <p:cNvPr id="2061" name="Picture 13" descr="E:\Users\Karsakova\Desktop\Ксюша школа\4 класс\мороженое\1330964383_cats-1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28794" y="1714488"/>
            <a:ext cx="2667019" cy="2000264"/>
          </a:xfrm>
          <a:prstGeom prst="rect">
            <a:avLst/>
          </a:prstGeom>
          <a:noFill/>
        </p:spPr>
      </p:pic>
      <p:pic>
        <p:nvPicPr>
          <p:cNvPr id="2062" name="Picture 14" descr="E:\Users\Karsakova\Desktop\Ксюша школа\4 класс\мороженое\cats_catsmob_com_20120303_00432_035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29058" y="3719100"/>
            <a:ext cx="3214710" cy="1987763"/>
          </a:xfrm>
          <a:prstGeom prst="rect">
            <a:avLst/>
          </a:prstGeom>
          <a:noFill/>
        </p:spPr>
      </p:pic>
      <p:pic>
        <p:nvPicPr>
          <p:cNvPr id="2063" name="Picture 15" descr="E:\Users\Karsakova\Desktop\Ксюша школа\4 класс\мороженое\art-dog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20632275">
            <a:off x="571472" y="2428868"/>
            <a:ext cx="3600450" cy="3790950"/>
          </a:xfrm>
          <a:prstGeom prst="rect">
            <a:avLst/>
          </a:prstGeom>
          <a:noFill/>
        </p:spPr>
      </p:pic>
      <p:pic>
        <p:nvPicPr>
          <p:cNvPr id="2064" name="Picture 16" descr="E:\Users\Karsakova\Desktop\Ксюша школа\4 класс\мороженое\childpuppy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627053">
            <a:off x="4922357" y="2343674"/>
            <a:ext cx="3657600" cy="2419350"/>
          </a:xfrm>
          <a:prstGeom prst="rect">
            <a:avLst/>
          </a:prstGeom>
          <a:noFill/>
        </p:spPr>
      </p:pic>
      <p:pic>
        <p:nvPicPr>
          <p:cNvPr id="2065" name="Picture 17" descr="E:\Users\Karsakova\Desktop\Ксюша школа\4 класс\мороженое\podborka_pervik66_038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399395">
            <a:off x="3500430" y="4786322"/>
            <a:ext cx="3619502" cy="2311311"/>
          </a:xfrm>
          <a:prstGeom prst="rect">
            <a:avLst/>
          </a:prstGeom>
          <a:noFill/>
        </p:spPr>
      </p:pic>
      <p:pic>
        <p:nvPicPr>
          <p:cNvPr id="2066" name="Picture 18" descr="E:\Users\Karsakova\Desktop\Ксюша школа\4 класс\мороженое\собака_1456923796.jpg.600x450_q85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857356" y="2071678"/>
            <a:ext cx="5429268" cy="4071951"/>
          </a:xfrm>
          <a:prstGeom prst="rect">
            <a:avLst/>
          </a:prstGeom>
          <a:noFill/>
        </p:spPr>
      </p:pic>
      <p:pic>
        <p:nvPicPr>
          <p:cNvPr id="2067" name="Picture 19" descr="E:\Users\Karsakova\Desktop\Ксюша школа\4 класс\мороженое\Only+use+as+a+last+resort+remember+that+kids+_4875ba774a7b953b7eb3e3b448c35d61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1229369">
            <a:off x="0" y="1500174"/>
            <a:ext cx="2395535" cy="3056217"/>
          </a:xfrm>
          <a:prstGeom prst="rect">
            <a:avLst/>
          </a:prstGeom>
          <a:noFill/>
        </p:spPr>
      </p:pic>
      <p:pic>
        <p:nvPicPr>
          <p:cNvPr id="2068" name="Picture 20" descr="E:\Users\Karsakova\Desktop\Ксюша школа\4 класс\мороженое\pom_eating_ice_cream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rot="1221118">
            <a:off x="6911578" y="3143248"/>
            <a:ext cx="2232422" cy="2976562"/>
          </a:xfrm>
          <a:prstGeom prst="rect">
            <a:avLst/>
          </a:prstGeom>
          <a:noFill/>
        </p:spPr>
      </p:pic>
      <p:pic>
        <p:nvPicPr>
          <p:cNvPr id="2069" name="Picture 21" descr="E:\Users\Karsakova\Desktop\Ксюша школа\4 класс\мороженое\DownHouse.info_1243324042_1242901723_14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 rot="20928185">
            <a:off x="73983" y="5040999"/>
            <a:ext cx="2816205" cy="2112154"/>
          </a:xfrm>
          <a:prstGeom prst="rect">
            <a:avLst/>
          </a:prstGeom>
          <a:noFill/>
        </p:spPr>
      </p:pic>
      <p:pic>
        <p:nvPicPr>
          <p:cNvPr id="2070" name="Picture 22" descr="E:\Users\Karsakova\Desktop\Ксюша школа\4 класс\мороженое\original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 rot="1392624">
            <a:off x="5429256" y="5286388"/>
            <a:ext cx="2164241" cy="2152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000"/>
                            </p:stCondLst>
                            <p:childTnLst>
                              <p:par>
                                <p:cTn id="7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3000"/>
                            </p:stCondLst>
                            <p:childTnLst>
                              <p:par>
                                <p:cTn id="9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0"/>
                            </p:stCondLst>
                            <p:childTnLst>
                              <p:par>
                                <p:cTn id="9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1000"/>
                            </p:stCondLst>
                            <p:childTnLst>
                              <p:par>
                                <p:cTn id="1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2000"/>
                            </p:stCondLst>
                            <p:childTnLst>
                              <p:par>
                                <p:cTn id="15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70" decel="100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770" decel="100000"/>
                                        <p:tgtEl>
                                          <p:spTgt spid="20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0" dur="77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2" dur="77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2.infourok.ru/uploads/ex/0856/000488ad-15cbf5ee/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85794"/>
            <a:ext cx="7858180" cy="5893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ds02.infourok.ru/uploads/ex/0856/000488ad-15cbf5ee/img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00042"/>
            <a:ext cx="7962900" cy="5972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207170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Мороженое готовят из смеси сливок, молока, сахара, фруктов и стабилизаторов.</a:t>
            </a:r>
          </a:p>
          <a:p>
            <a:pPr algn="ctr">
              <a:buNone/>
            </a:pPr>
            <a:r>
              <a:rPr lang="ru-RU" dirty="0" smtClean="0"/>
              <a:t>Пломбир, молочное и сливочное мороженое относятся к продукции на основе молока, </a:t>
            </a:r>
            <a:r>
              <a:rPr lang="ru-RU" dirty="0" err="1" smtClean="0"/>
              <a:t>фруктовое-ягодное</a:t>
            </a:r>
            <a:r>
              <a:rPr lang="ru-RU" dirty="0" smtClean="0"/>
              <a:t> мороженое производят на основе сахарного сиропа и фруктовых, плодовых и ягодных наполнителей.</a:t>
            </a:r>
            <a:br>
              <a:rPr lang="ru-RU" dirty="0" smtClean="0"/>
            </a:br>
            <a:r>
              <a:rPr lang="ru-RU" dirty="0" smtClean="0"/>
              <a:t>Это хорошее мороженое.</a:t>
            </a:r>
          </a:p>
          <a:p>
            <a:endParaRPr lang="ru-RU" dirty="0"/>
          </a:p>
        </p:txBody>
      </p:sp>
      <p:pic>
        <p:nvPicPr>
          <p:cNvPr id="10242" name="Picture 2" descr="http://irecommend.ru.q5.r-99.com/sites/default/files/imagecache/copyright1/user-images/24890/3_1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000372"/>
            <a:ext cx="6143668" cy="357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2143140"/>
          </a:xfrm>
        </p:spPr>
        <p:txBody>
          <a:bodyPr>
            <a:normAutofit fontScale="55000" lnSpcReduction="20000"/>
          </a:bodyPr>
          <a:lstStyle/>
          <a:p>
            <a:r>
              <a:rPr lang="ru-RU" sz="4400" dirty="0" smtClean="0"/>
              <a:t>Эмульгаторы, стабилизаторы и загустители.</a:t>
            </a:r>
          </a:p>
          <a:p>
            <a:r>
              <a:rPr lang="ru-RU" dirty="0" smtClean="0"/>
              <a:t> Эмульгатор (Е 500- Е 599) — это вещество, предназначенное для смешивания того, что в силу своего молекулярного состава само по себе не смешивается, например, воды и масла. Эмульгатор расщепляет жиры, позволяя им смешиваться с другими частицами. </a:t>
            </a:r>
          </a:p>
          <a:p>
            <a:r>
              <a:rPr lang="ru-RU" dirty="0" smtClean="0"/>
              <a:t>Лецитин является природным эмульгатором: это вещество содержится в яичных желтках и тканях некоторых растений и животных. Он не только не вреден для человека, но даже полезен, и его недостаток пагубно сказывается на нашем здоровье.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Природные источники лецитина:</a:t>
            </a:r>
            <a:endParaRPr lang="ru-RU" dirty="0"/>
          </a:p>
        </p:txBody>
      </p:sp>
      <p:pic>
        <p:nvPicPr>
          <p:cNvPr id="37890" name="Picture 2" descr="http://bazadobavok.ru/img/e/300-399/322/e322-lecithin-b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929066"/>
            <a:ext cx="7215238" cy="187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285720" y="500042"/>
            <a:ext cx="8229600" cy="3214710"/>
          </a:xfrm>
        </p:spPr>
        <p:txBody>
          <a:bodyPr>
            <a:normAutofit fontScale="47500" lnSpcReduction="20000"/>
          </a:bodyPr>
          <a:lstStyle/>
          <a:p>
            <a:endParaRPr lang="ru-RU" dirty="0" smtClean="0"/>
          </a:p>
          <a:p>
            <a:r>
              <a:rPr lang="ru-RU" sz="5100" dirty="0" smtClean="0"/>
              <a:t>Эмульгаторы, стабилизаторы и загустители.</a:t>
            </a:r>
          </a:p>
          <a:p>
            <a:r>
              <a:rPr lang="ru-RU" sz="2900" dirty="0" smtClean="0"/>
              <a:t>Стабилизатор и/или загуститель (Е 400- Е 499) в составе продукта отвечает за консистенцию. Как можно понять из названия, загуститель предназначен для придания продукту более вязкого состояния, а стабилизатор должен зафиксировать это состояние и донести его до потребителя. Чаще всего обе функции выполняет одна и та же добавка</a:t>
            </a:r>
          </a:p>
          <a:p>
            <a:r>
              <a:rPr lang="ru-RU" sz="2900" dirty="0" smtClean="0"/>
              <a:t> Стабилизатор в мороженом не дает взбитым сливками (или их заменителю) потерять свою форму, благодаря чему десерт сохраняет свою пышную и воздушную консистенцию. С поставленными задачами успешно справляются натуральные ингредиенты: </a:t>
            </a:r>
            <a:r>
              <a:rPr lang="ru-RU" sz="2900" b="1" dirty="0" smtClean="0"/>
              <a:t>желатин, пектин, агар-агар</a:t>
            </a:r>
            <a:r>
              <a:rPr lang="ru-RU" sz="2900" dirty="0" smtClean="0"/>
              <a:t>. Эти вещества приносят организму пользу, а не вред.</a:t>
            </a:r>
          </a:p>
          <a:p>
            <a:r>
              <a:rPr lang="ru-RU" sz="2900" dirty="0" smtClean="0"/>
              <a:t> Желатин эффективен при лечении суставов и способен значительно улучшить состояние кожи, волос и ногтей. Агар-агар, добываемый из красных и бурых водорослей, называют желатином растительного происхождения из-за очень похожих качеств и свойств продукта. Натуральный стабилизатор пектин, получаемый преимущественно из яблок, с успехом выводит из организма различные токсины, что положительно влияет на состояние здоровья в целом.</a:t>
            </a:r>
            <a:endParaRPr lang="ru-RU" sz="2900" dirty="0"/>
          </a:p>
        </p:txBody>
      </p:sp>
      <p:pic>
        <p:nvPicPr>
          <p:cNvPr id="38914" name="Picture 2" descr="http://img1.liveinternet.ru/images/attach/b/4/113/971/113971945_4248238_2_2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857628"/>
            <a:ext cx="2869903" cy="2357454"/>
          </a:xfrm>
          <a:prstGeom prst="rect">
            <a:avLst/>
          </a:prstGeom>
          <a:noFill/>
        </p:spPr>
      </p:pic>
      <p:pic>
        <p:nvPicPr>
          <p:cNvPr id="38916" name="Picture 4" descr="http://www.seryogina.ru/wp-content/uploads/2008/09/20130526-stamp-ag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857628"/>
            <a:ext cx="2500290" cy="2500290"/>
          </a:xfrm>
          <a:prstGeom prst="rect">
            <a:avLst/>
          </a:prstGeom>
          <a:noFill/>
        </p:spPr>
      </p:pic>
      <p:pic>
        <p:nvPicPr>
          <p:cNvPr id="38918" name="Picture 6" descr="http://konservirovannye.ru/assets/images/o_konservirovanii/pect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9375" y="3857628"/>
            <a:ext cx="3898905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229600" cy="214314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Кроме натуральных стабилизаторов, есть искусственные. Они представляют собой химические соединения или природные вещества, подверженные химической и термической обработке, а также получаемые из ГМО организмов. Одним из таких считается стабилизатор Е 476, присутствующий в составе мороженого: есть данные, что эта добавка периодически попадает  в число запрещенных на территории России.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1986" name="Picture 2" descr="http://www.zhenskiyclub.in.ua/wp-content/uploads/2016/03/razreshennye-i-zapreshhennye-e-dobavki-1-e1457937427503-150x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000372"/>
            <a:ext cx="3286148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235745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Натуральных красителей очень много, а их производство не слишком </a:t>
            </a:r>
            <a:r>
              <a:rPr lang="ru-RU" dirty="0" err="1" smtClean="0"/>
              <a:t>затратно</a:t>
            </a:r>
            <a:r>
              <a:rPr lang="ru-RU" dirty="0" smtClean="0"/>
              <a:t>, поэтому они используются в промышленности наряду с искусственными. Природные красители получают из овощей и фруктов: красные — из свеклы, винограда и перца </a:t>
            </a:r>
            <a:r>
              <a:rPr lang="ru-RU" dirty="0" err="1" smtClean="0"/>
              <a:t>чили</a:t>
            </a:r>
            <a:r>
              <a:rPr lang="ru-RU" dirty="0" smtClean="0"/>
              <a:t>, оранжевые и желтые — из моркови, малины, алычи и т.д.</a:t>
            </a:r>
            <a:endParaRPr lang="ru-RU" dirty="0"/>
          </a:p>
        </p:txBody>
      </p:sp>
      <p:pic>
        <p:nvPicPr>
          <p:cNvPr id="39938" name="Picture 2" descr="E:\Users\Karsakova\Desktop\Ксюша школа\4 класс\мороженое\1364981169_xmpkqbmuihsw8j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3357562"/>
            <a:ext cx="2011992" cy="2643206"/>
          </a:xfrm>
          <a:prstGeom prst="rect">
            <a:avLst/>
          </a:prstGeom>
          <a:noFill/>
        </p:spPr>
      </p:pic>
      <p:pic>
        <p:nvPicPr>
          <p:cNvPr id="39939" name="Picture 3" descr="E:\Users\Karsakova\Desktop\Ксюша школа\4 класс\мороженое\84150405_x_e45a655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143248"/>
            <a:ext cx="2754314" cy="2747428"/>
          </a:xfrm>
          <a:prstGeom prst="rect">
            <a:avLst/>
          </a:prstGeom>
          <a:noFill/>
        </p:spPr>
      </p:pic>
      <p:pic>
        <p:nvPicPr>
          <p:cNvPr id="39940" name="Picture 4" descr="E:\Users\Karsakova\Desktop\Ксюша школа\4 класс\мороженое\3-670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3571876"/>
            <a:ext cx="2389037" cy="2248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2000264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Но есть и не слишком приятные, например краситель Е 120, больше известный как кармин, добывается из самок насекомых, паразитирующих на кактусах в пустыне. Может быть, это нормально для жителей Азии, где насекомые входят в ежедневный рацион, но не для нас с вами. Между тем этот краситель, придающий продукту красные, пурпурные, кирпичные оттенки, один из самых популярных в продуктовой промышленности, а многочисленные исследования доказали, что это сомнительное вещество может стать причиной серьезных аллергических реакций.</a:t>
            </a:r>
          </a:p>
          <a:p>
            <a:r>
              <a:rPr lang="ru-RU" b="1" i="1" dirty="0" smtClean="0"/>
              <a:t>Обращайте внимание на этикетку: добросовестные производители стремятся использовать только натуральные, а не идентичные натуральным красители.</a:t>
            </a:r>
          </a:p>
          <a:p>
            <a:endParaRPr lang="ru-RU" dirty="0"/>
          </a:p>
        </p:txBody>
      </p:sp>
      <p:pic>
        <p:nvPicPr>
          <p:cNvPr id="40962" name="Picture 2" descr="E:\Users\Karsakova\Desktop\Ксюша школа\4 класс\мороженое\ярк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73113">
            <a:off x="893476" y="3025144"/>
            <a:ext cx="2119313" cy="2957181"/>
          </a:xfrm>
          <a:prstGeom prst="rect">
            <a:avLst/>
          </a:prstGeom>
          <a:noFill/>
        </p:spPr>
      </p:pic>
      <p:pic>
        <p:nvPicPr>
          <p:cNvPr id="40963" name="Picture 3" descr="E:\Users\Karsakova\Desktop\Ксюша школа\4 класс\мороженое\ралитр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572008"/>
            <a:ext cx="3681936" cy="2065336"/>
          </a:xfrm>
          <a:prstGeom prst="rect">
            <a:avLst/>
          </a:prstGeom>
          <a:noFill/>
        </p:spPr>
      </p:pic>
      <p:pic>
        <p:nvPicPr>
          <p:cNvPr id="40964" name="Picture 4" descr="E:\Users\Karsakova\Desktop\Ксюша школа\4 класс\мороженое\палитра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2857496"/>
            <a:ext cx="3067057" cy="2069928"/>
          </a:xfrm>
          <a:prstGeom prst="rect">
            <a:avLst/>
          </a:prstGeom>
          <a:noFill/>
        </p:spPr>
      </p:pic>
      <p:pic>
        <p:nvPicPr>
          <p:cNvPr id="40966" name="Picture 6" descr="http://img-fotki.yandex.ru/get/6109/5677388.4/0_77258_73fa28a3_ori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2786058"/>
            <a:ext cx="6215106" cy="35062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178595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Благодаря тем продуктам, из которых изготавливается мороженое, в нем есть витамины А, В1, В2, Е, Д, Р; минеральные вещества, такие как: натрий, калий, кальций, магний, фосфор, железо; молочный сахар - лактоза. Они не только способствуют выработке энергии, но и защищают организм от бессонницы и стрессов. Главное, остановить свой выбор на «правильном» мороженом, которое приготовлено из натуральных ингредиентов.</a:t>
            </a:r>
            <a:endParaRPr lang="ru-RU" dirty="0"/>
          </a:p>
        </p:txBody>
      </p:sp>
      <p:pic>
        <p:nvPicPr>
          <p:cNvPr id="30722" name="Picture 2" descr="http://biohimija.ru/wp-content/uploads/2010/03/vitamin-30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206" y="4000504"/>
            <a:ext cx="4790313" cy="2428872"/>
          </a:xfrm>
          <a:prstGeom prst="rect">
            <a:avLst/>
          </a:prstGeom>
          <a:noFill/>
        </p:spPr>
      </p:pic>
      <p:pic>
        <p:nvPicPr>
          <p:cNvPr id="30724" name="Picture 4" descr="http://st.depositphotos.com/1654249/2955/i/170/depositphotos_29557397-3d-man-showing-okay-ges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19250" cy="1619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3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42208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мороженом содержится легкоусвояемый белок, поэтому, съев одну порцию холодного десерта, вприкуску с печеньем, вполне можно быть сытым. Для его однородности и вязкости добавляются стабилизаторы, которые производятся на основе морских водорослей, а это значит, что он обогащается природным йодом.</a:t>
            </a:r>
            <a:endParaRPr lang="ru-RU" dirty="0"/>
          </a:p>
        </p:txBody>
      </p:sp>
      <p:pic>
        <p:nvPicPr>
          <p:cNvPr id="5" name="Picture 4" descr="http://st.depositphotos.com/1654249/2955/i/170/depositphotos_29557397-3d-man-showing-okay-ges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19250" cy="1619251"/>
          </a:xfrm>
          <a:prstGeom prst="rect">
            <a:avLst/>
          </a:prstGeom>
          <a:noFill/>
        </p:spPr>
      </p:pic>
      <p:pic>
        <p:nvPicPr>
          <p:cNvPr id="31746" name="Picture 2" descr="http://go3.imgsmail.ru/imgpreview?key=2f53e922305cc65b&amp;mb=imgdb_preview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35298">
            <a:off x="646628" y="3909018"/>
            <a:ext cx="3302156" cy="2196946"/>
          </a:xfrm>
          <a:prstGeom prst="rect">
            <a:avLst/>
          </a:prstGeom>
          <a:noFill/>
        </p:spPr>
      </p:pic>
      <p:pic>
        <p:nvPicPr>
          <p:cNvPr id="31748" name="Picture 4" descr="http://img1.liveinternet.ru/images/attach/c/10/109/133/109133321_large_1237910_a8196a26_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63529">
            <a:off x="5619756" y="3786190"/>
            <a:ext cx="3047979" cy="2285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27146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Еще к одному полезному свойству мороженого, можно отнести мнение врачей отоларингологов (ЛОР) о том, что регулярное, постепенное поедание этого холодного десерта маленькими порциями, способствует закаливанию горла. Это не только снижает риск возникновения его заболеваний (ангина, ларингит), но и вырабатывает местный иммунитет. Обратите внимание на ключевые слова «</a:t>
            </a:r>
            <a:r>
              <a:rPr lang="ru-RU" dirty="0" smtClean="0">
                <a:solidFill>
                  <a:srgbClr val="FF0000"/>
                </a:solidFill>
              </a:rPr>
              <a:t>постепенное</a:t>
            </a:r>
            <a:r>
              <a:rPr lang="ru-RU" dirty="0" smtClean="0"/>
              <a:t>» и «</a:t>
            </a:r>
            <a:r>
              <a:rPr lang="ru-RU" dirty="0" smtClean="0">
                <a:solidFill>
                  <a:srgbClr val="FF0000"/>
                </a:solidFill>
              </a:rPr>
              <a:t>маленькими порциями</a:t>
            </a:r>
            <a:r>
              <a:rPr lang="ru-RU" dirty="0" smtClean="0"/>
              <a:t>». В противном случае вместо сладкого десерта, вы рискуете перейти на глотание горьких таблеток.</a:t>
            </a:r>
            <a:endParaRPr lang="ru-RU" dirty="0"/>
          </a:p>
        </p:txBody>
      </p:sp>
      <p:pic>
        <p:nvPicPr>
          <p:cNvPr id="4" name="Picture 4" descr="http://st.depositphotos.com/1654249/2955/i/170/depositphotos_29557397-3d-man-showing-okay-ges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19250" cy="1619251"/>
          </a:xfrm>
          <a:prstGeom prst="rect">
            <a:avLst/>
          </a:prstGeom>
          <a:noFill/>
        </p:spPr>
      </p:pic>
      <p:pic>
        <p:nvPicPr>
          <p:cNvPr id="32770" name="Picture 2" descr="http://sovetmedika.ru/wp-content/uploads/2011/08/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929066"/>
            <a:ext cx="2255936" cy="1714512"/>
          </a:xfrm>
          <a:prstGeom prst="rect">
            <a:avLst/>
          </a:prstGeom>
          <a:noFill/>
        </p:spPr>
      </p:pic>
      <p:pic>
        <p:nvPicPr>
          <p:cNvPr id="6" name="Picture 2" descr="http://sovetmedika.ru/wp-content/uploads/2011/08/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4963488"/>
            <a:ext cx="2214578" cy="1683080"/>
          </a:xfrm>
          <a:prstGeom prst="rect">
            <a:avLst/>
          </a:prstGeom>
          <a:noFill/>
        </p:spPr>
      </p:pic>
      <p:pic>
        <p:nvPicPr>
          <p:cNvPr id="7" name="Picture 2" descr="http://sovetmedika.ru/wp-content/uploads/2011/08/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4906337"/>
            <a:ext cx="2286016" cy="1737373"/>
          </a:xfrm>
          <a:prstGeom prst="rect">
            <a:avLst/>
          </a:prstGeom>
          <a:noFill/>
        </p:spPr>
      </p:pic>
      <p:pic>
        <p:nvPicPr>
          <p:cNvPr id="8" name="Picture 2" descr="http://sovetmedika.ru/wp-content/uploads/2011/08/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000504"/>
            <a:ext cx="2293516" cy="1743073"/>
          </a:xfrm>
          <a:prstGeom prst="rect">
            <a:avLst/>
          </a:prstGeom>
          <a:noFill/>
        </p:spPr>
      </p:pic>
      <p:pic>
        <p:nvPicPr>
          <p:cNvPr id="9" name="Picture 2" descr="http://sovetmedika.ru/wp-content/uploads/2011/08/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000504"/>
            <a:ext cx="2011524" cy="15287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785926"/>
            <a:ext cx="742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Свое вредное воздействие мороженое может оказать на голову, в результате чего возникнет боль, вызванная слишком быстрым понижением температуры тела. Сужение сосудов головного мозга снижает кровоток, а значит возникновение головной боли, вполне ожидаемое явление.</a:t>
            </a:r>
            <a:endParaRPr lang="ru-RU" dirty="0"/>
          </a:p>
        </p:txBody>
      </p:sp>
      <p:pic>
        <p:nvPicPr>
          <p:cNvPr id="33794" name="Picture 2" descr="E:\Users\Karsakova\Desktop\Ксюша школа\4 класс\мороженое\плю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07405" cy="1685634"/>
          </a:xfrm>
          <a:prstGeom prst="rect">
            <a:avLst/>
          </a:prstGeom>
          <a:noFill/>
        </p:spPr>
      </p:pic>
      <p:pic>
        <p:nvPicPr>
          <p:cNvPr id="33796" name="Picture 4" descr="http://go2.imgsmail.ru/imgpreview?key=42b07a5fd4dd5ba9&amp;mb=imgdb_preview_10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34058">
            <a:off x="477011" y="4026930"/>
            <a:ext cx="3311812" cy="2076455"/>
          </a:xfrm>
          <a:prstGeom prst="rect">
            <a:avLst/>
          </a:prstGeom>
          <a:noFill/>
        </p:spPr>
      </p:pic>
      <p:pic>
        <p:nvPicPr>
          <p:cNvPr id="33798" name="Picture 6" descr="http://www.art-apple.ru/albums/creative/alz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78773">
            <a:off x="6220951" y="3472893"/>
            <a:ext cx="2214578" cy="3156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Users\Karsakova\Desktop\Ксюша школа\4 класс\мороженое\плю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07405" cy="168563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14348" y="1285860"/>
            <a:ext cx="7715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 тому же, мороженое может нанести ощутимый вред фигуре, потому что в 100 г. продукта содержится от 250 до 500 ккал (в зависимости от вида мороженого).</a:t>
            </a:r>
            <a:endParaRPr lang="ru-RU" dirty="0"/>
          </a:p>
        </p:txBody>
      </p:sp>
      <p:pic>
        <p:nvPicPr>
          <p:cNvPr id="5122" name="Picture 2" descr="http://fitdeal.ru/wp-content/uploads/2013/07/detskoe-ojirenie-300x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76359">
            <a:off x="496776" y="2306448"/>
            <a:ext cx="3253902" cy="2088615"/>
          </a:xfrm>
          <a:prstGeom prst="rect">
            <a:avLst/>
          </a:prstGeom>
          <a:noFill/>
        </p:spPr>
      </p:pic>
      <p:pic>
        <p:nvPicPr>
          <p:cNvPr id="5126" name="Picture 6" descr="http://dnovosti.com.ua/wp-content/uploads/2013/04/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70044">
            <a:off x="5317357" y="2103826"/>
            <a:ext cx="3183378" cy="237107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4572008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Диетологи рекомендуют употребление мороженого не чаще двух-трех раз в неделю, и то здоровому человеку. Тем, кто страдает ишемической болезнью сердца, атеросклерозом, кариесом, от употребления этого лакомства лучше воздержаться. Этот же совет касается и тех, кто имеет избыточный вес и не хочет его увеличивать. Приготовленное на сахаре мороженое противопоказано диабетикам.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Users\Karsakova\Desktop\Ксюша школа\4 класс\мороженое\плю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07405" cy="1685634"/>
          </a:xfrm>
          <a:prstGeom prst="rect">
            <a:avLst/>
          </a:prstGeom>
          <a:noFill/>
        </p:spPr>
      </p:pic>
      <p:pic>
        <p:nvPicPr>
          <p:cNvPr id="4098" name="Picture 2" descr="http://sweetcool.ru/wp-content/uploads/2014/10/big_013_090612_PiK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99785">
            <a:off x="372708" y="4251891"/>
            <a:ext cx="3285884" cy="218063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28728" y="1214422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Следите, что бы состав мороженого был исключительно из натуральных составляющих!</a:t>
            </a:r>
            <a:endParaRPr lang="ru-RU" sz="2400" dirty="0"/>
          </a:p>
        </p:txBody>
      </p:sp>
      <p:pic>
        <p:nvPicPr>
          <p:cNvPr id="4102" name="Picture 6" descr="http://a-a-ah.ru/resize/470x291c/data/event/m1/m1-50/50594/images/565182ea30e96270206535.jpg?5f8ef50a7a39d1b251e39fce9a01a3f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68229">
            <a:off x="5718117" y="4041809"/>
            <a:ext cx="3570492" cy="2210667"/>
          </a:xfrm>
          <a:prstGeom prst="rect">
            <a:avLst/>
          </a:prstGeom>
          <a:noFill/>
        </p:spPr>
      </p:pic>
      <p:pic>
        <p:nvPicPr>
          <p:cNvPr id="4104" name="Picture 8" descr="http://s10.stc.all.kpcdn.net/share/i/4/651303/wx10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33680">
            <a:off x="4282259" y="3258045"/>
            <a:ext cx="2150654" cy="2710882"/>
          </a:xfrm>
          <a:prstGeom prst="rect">
            <a:avLst/>
          </a:prstGeom>
          <a:noFill/>
        </p:spPr>
      </p:pic>
      <p:pic>
        <p:nvPicPr>
          <p:cNvPr id="4106" name="Picture 10" descr="http://florismania.com/blog-img/150717/rainbow-lemo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357430"/>
            <a:ext cx="2143140" cy="1735943"/>
          </a:xfrm>
          <a:prstGeom prst="rect">
            <a:avLst/>
          </a:prstGeom>
          <a:noFill/>
        </p:spPr>
      </p:pic>
      <p:pic>
        <p:nvPicPr>
          <p:cNvPr id="4108" name="Picture 12" descr="http://betoon.nordecon.com/content/images/NCB-maasikas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81522">
            <a:off x="6115453" y="1897029"/>
            <a:ext cx="2553519" cy="168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Помните!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285861"/>
            <a:ext cx="8258204" cy="2500329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Перед покупкой внимательно изучайте информацию на упаковке, хотя порой сделать это бывает нелегко, и без помощи увеличительного стекла не обойтись.</a:t>
            </a:r>
          </a:p>
          <a:p>
            <a:r>
              <a:rPr lang="ru-RU" dirty="0" smtClean="0"/>
              <a:t> И тем не менее, обратите внимание, на то, по какой технологии изготовлено мороженое, если по ГОСТУ – это гарантия того, что было использовано молоко, а не заменители. </a:t>
            </a:r>
          </a:p>
          <a:p>
            <a:r>
              <a:rPr lang="ru-RU" dirty="0" smtClean="0"/>
              <a:t>Выбирайте тот десерт, в составе которого присутствуют натуральные составляющие. Цена, в этом случае, тоже может являться не последним определяющим фактором.</a:t>
            </a:r>
          </a:p>
          <a:p>
            <a:r>
              <a:rPr lang="ru-RU" dirty="0" smtClean="0"/>
              <a:t>Безопаснее покупать мороженое в упаковке. </a:t>
            </a:r>
          </a:p>
          <a:p>
            <a:r>
              <a:rPr lang="ru-RU" dirty="0" smtClean="0"/>
              <a:t>Обратите внимание на его форму. Если наблюдается деформация, то это говорит о нарушении условий хранения, а значит, существует риск отравления.</a:t>
            </a:r>
          </a:p>
          <a:p>
            <a:endParaRPr lang="ru-RU" dirty="0"/>
          </a:p>
        </p:txBody>
      </p:sp>
      <p:pic>
        <p:nvPicPr>
          <p:cNvPr id="1026" name="Picture 2" descr="http://dileo.ru/uploads/images/00/60/57/2011/12/20/980dcadf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714752"/>
            <a:ext cx="4643470" cy="2848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250"/>
                            </p:stCondLst>
                            <p:childTnLst>
                              <p:par>
                                <p:cTn id="1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250"/>
                            </p:stCondLst>
                            <p:childTnLst>
                              <p:par>
                                <p:cTn id="2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378621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Выводы: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Мороженое является не только вкусным, но и питательным продуктом. В нем содержатся многие необходимые для полноценной жизнедеятельности человека вещества: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более 20 аминокислот белка,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около 25 жирных кислот,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30 минеральных солей,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20 различных витаминов, очень важные для обмена веществ ферменты. </a:t>
            </a:r>
          </a:p>
          <a:p>
            <a:endParaRPr lang="ru-RU" dirty="0"/>
          </a:p>
        </p:txBody>
      </p:sp>
      <p:pic>
        <p:nvPicPr>
          <p:cNvPr id="1026" name="Picture 2" descr="E:\Users\Karsakova\Desktop\Ксюша школа\4 класс\мороженое\1463474047_ic-29-810x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37957">
            <a:off x="5857884" y="4500570"/>
            <a:ext cx="2857493" cy="2144884"/>
          </a:xfrm>
          <a:prstGeom prst="rect">
            <a:avLst/>
          </a:prstGeom>
          <a:noFill/>
        </p:spPr>
      </p:pic>
      <p:pic>
        <p:nvPicPr>
          <p:cNvPr id="3074" name="Picture 2" descr="E:\Users\Karsakova\Desktop\Ксюша школа\4 класс\мороженое\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93245">
            <a:off x="276019" y="4832361"/>
            <a:ext cx="1857388" cy="193478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8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80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64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44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760"/>
                            </p:stCondLst>
                            <p:childTnLst>
                              <p:par>
                                <p:cTn id="4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760"/>
                            </p:stCondLst>
                            <p:childTnLst>
                              <p:par>
                                <p:cTn id="4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271464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Однако, на ряду с полезными для организма человека веществами, в состав мороженого могут входить пищевые добавки, которые оказывают негативное влияние на организм. Чтобы избежать их влияния, надо внимательно относиться к выбору мороженого – изучать упаковку и этикетки, где подробно описан состав продукта. 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E:\Users\Karsakova\Desktop\Ксюша школа\4 класс\мороженое\morozhenoe_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472240"/>
            <a:ext cx="8215369" cy="3242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64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00066"/>
          </a:xfrm>
        </p:spPr>
        <p:txBody>
          <a:bodyPr>
            <a:normAutofit fontScale="25000" lnSpcReduction="20000"/>
          </a:bodyPr>
          <a:lstStyle/>
          <a:p>
            <a:r>
              <a:rPr lang="ru-RU" sz="13500" b="1" dirty="0" smtClean="0">
                <a:solidFill>
                  <a:srgbClr val="FF0000"/>
                </a:solidFill>
                <a:latin typeface="Monotype Corsiva" pitchFamily="66" charset="0"/>
              </a:rPr>
              <a:t>Мороженое – это здорово!!!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3011" name="Picture 3" descr="E:\Users\Karsakova\Desktop\Ксюша школа\4 класс\мороженое\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3247"/>
            <a:ext cx="2285984" cy="2218750"/>
          </a:xfrm>
          <a:prstGeom prst="rect">
            <a:avLst/>
          </a:prstGeom>
          <a:noFill/>
        </p:spPr>
      </p:pic>
      <p:pic>
        <p:nvPicPr>
          <p:cNvPr id="43012" name="Picture 4" descr="E:\Users\Karsakova\Desktop\Ксюша школа\4 класс\мороженое\Food___Cakes_and_Sweet_Lemon_ice_cream_with_raspberry_081981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43513"/>
            <a:ext cx="3047978" cy="1714488"/>
          </a:xfrm>
          <a:prstGeom prst="rect">
            <a:avLst/>
          </a:prstGeom>
          <a:noFill/>
        </p:spPr>
      </p:pic>
      <p:pic>
        <p:nvPicPr>
          <p:cNvPr id="43013" name="Picture 5" descr="E:\Users\Karsakova\Desktop\Ксюша школа\4 класс\мороженое\cake-ice-cream-sweet-Favim.com-3309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716220"/>
            <a:ext cx="1770066" cy="2141780"/>
          </a:xfrm>
          <a:prstGeom prst="rect">
            <a:avLst/>
          </a:prstGeom>
          <a:noFill/>
        </p:spPr>
      </p:pic>
      <p:pic>
        <p:nvPicPr>
          <p:cNvPr id="43014" name="Picture 6" descr="E:\Users\Karsakova\Desktop\Ксюша школа\4 класс\мороженое\asian-beautiful-cute-food-Favim.com-9153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743450"/>
            <a:ext cx="3175000" cy="2114550"/>
          </a:xfrm>
          <a:prstGeom prst="rect">
            <a:avLst/>
          </a:prstGeom>
          <a:noFill/>
        </p:spPr>
      </p:pic>
      <p:pic>
        <p:nvPicPr>
          <p:cNvPr id="43015" name="Picture 7" descr="E:\Users\Karsakova\Desktop\Ксюша школа\4 класс\мороженое\Always-Get-Back-To-Emails-or-Call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4189" y="3951125"/>
            <a:ext cx="2309811" cy="2906875"/>
          </a:xfrm>
          <a:prstGeom prst="rect">
            <a:avLst/>
          </a:prstGeom>
          <a:noFill/>
        </p:spPr>
      </p:pic>
      <p:pic>
        <p:nvPicPr>
          <p:cNvPr id="43016" name="Picture 8" descr="E:\Users\Karsakova\Desktop\Ксюша школа\4 класс\мороженое\2378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6554" y="1357298"/>
            <a:ext cx="3027446" cy="2571768"/>
          </a:xfrm>
          <a:prstGeom prst="rect">
            <a:avLst/>
          </a:prstGeom>
          <a:noFill/>
        </p:spPr>
      </p:pic>
      <p:pic>
        <p:nvPicPr>
          <p:cNvPr id="43017" name="Picture 9" descr="E:\Users\Karsakova\Desktop\Ксюша школа\4 класс\мороженое\102711170_1338641051_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244590">
            <a:off x="1428728" y="3214686"/>
            <a:ext cx="3205857" cy="1790700"/>
          </a:xfrm>
          <a:prstGeom prst="rect">
            <a:avLst/>
          </a:prstGeom>
          <a:noFill/>
        </p:spPr>
      </p:pic>
      <p:pic>
        <p:nvPicPr>
          <p:cNvPr id="43018" name="Picture 10" descr="E:\Users\Karsakova\Desktop\Ксюша школа\4 класс\мороженое\5cb6f5f55b7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372992">
            <a:off x="4722955" y="2579822"/>
            <a:ext cx="2355408" cy="2355408"/>
          </a:xfrm>
          <a:prstGeom prst="rect">
            <a:avLst/>
          </a:prstGeom>
          <a:noFill/>
        </p:spPr>
      </p:pic>
      <p:pic>
        <p:nvPicPr>
          <p:cNvPr id="43019" name="Picture 11" descr="E:\Users\Karsakova\Desktop\Ксюша школа\4 класс\мороженое\1f622e7ed7d818092c2228cb9b2d107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0232" y="1357298"/>
            <a:ext cx="4157628" cy="2598518"/>
          </a:xfrm>
          <a:prstGeom prst="rect">
            <a:avLst/>
          </a:prstGeom>
          <a:noFill/>
        </p:spPr>
      </p:pic>
      <p:pic>
        <p:nvPicPr>
          <p:cNvPr id="43021" name="Picture 13" descr="http://ic.pics.livejournal.com/glen555/71389168/536014/536014_origina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152448" y="1188003"/>
            <a:ext cx="3392444" cy="1871145"/>
          </a:xfrm>
          <a:prstGeom prst="rect">
            <a:avLst/>
          </a:prstGeom>
          <a:noFill/>
        </p:spPr>
      </p:pic>
      <p:pic>
        <p:nvPicPr>
          <p:cNvPr id="43023" name="Picture 15" descr="http://go2.imgsmail.ru/imgpreview?key=5787b5c280c7597f&amp;mb=imgdb_preview_179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1233393">
            <a:off x="4911312" y="3390246"/>
            <a:ext cx="3423735" cy="2146629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 rot="20494757">
            <a:off x="1813387" y="3239823"/>
            <a:ext cx="676868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400" b="1" dirty="0" smtClean="0">
                <a:solidFill>
                  <a:srgbClr val="2B13DD"/>
                </a:solidFill>
                <a:latin typeface="Monotype Corsiva" pitchFamily="66" charset="0"/>
              </a:rPr>
              <a:t>Но не забывай о качестве и количестве!</a:t>
            </a:r>
            <a:endParaRPr lang="ru-RU" sz="4400" b="1" dirty="0">
              <a:solidFill>
                <a:srgbClr val="2B13DD"/>
              </a:solidFill>
              <a:latin typeface="Monotype Corsiva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86512" y="6215082"/>
            <a:ext cx="2857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FF0066"/>
                </a:solidFill>
                <a:latin typeface="Monotype Corsiva" pitchFamily="66" charset="0"/>
              </a:rPr>
              <a:t>Ваша Ксюша.</a:t>
            </a:r>
            <a:endParaRPr lang="ru-RU" sz="2400" b="1" dirty="0">
              <a:solidFill>
                <a:srgbClr val="FF0066"/>
              </a:solidFill>
              <a:latin typeface="Monotype Corsiva" pitchFamily="66" charset="0"/>
            </a:endParaRPr>
          </a:p>
        </p:txBody>
      </p:sp>
      <p:pic>
        <p:nvPicPr>
          <p:cNvPr id="43026" name="Picture 18" descr="E:\Users\Karsakova\Desktop\Ксюша школа\4 класс\мороженое\teFn1K6BLl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20267707">
            <a:off x="38736" y="1810182"/>
            <a:ext cx="3784042" cy="2838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0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000"/>
                            </p:stCondLst>
                            <p:childTnLst>
                              <p:par>
                                <p:cTn id="6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7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6000"/>
                            </p:stCondLst>
                            <p:childTnLst>
                              <p:par>
                                <p:cTn id="8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7000"/>
                            </p:stCondLst>
                            <p:childTnLst>
                              <p:par>
                                <p:cTn id="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8000"/>
                            </p:stCondLst>
                            <p:childTnLst>
                              <p:par>
                                <p:cTn id="9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6250"/>
                            </p:stCondLst>
                            <p:childTnLst>
                              <p:par>
                                <p:cTn id="10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</TotalTime>
  <Words>1381</Words>
  <Application>Microsoft Office PowerPoint</Application>
  <PresentationFormat>Экран (4:3)</PresentationFormat>
  <Paragraphs>73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Поток</vt:lpstr>
      <vt:lpstr>Муниципальное бюджетное общеобразовательное  учреждение Гимназия «Пущино»</vt:lpstr>
      <vt:lpstr>Мороженое. «За» или «Против»</vt:lpstr>
      <vt:lpstr>Слайд 3</vt:lpstr>
      <vt:lpstr>Слайд 4</vt:lpstr>
      <vt:lpstr>Слайд 5</vt:lpstr>
      <vt:lpstr>Участники опроса </vt:lpstr>
      <vt:lpstr>Любите ли Вы мороженое?</vt:lpstr>
      <vt:lpstr>Часто ли Вы едите мороженое?</vt:lpstr>
      <vt:lpstr>Мороженое полезно?</vt:lpstr>
      <vt:lpstr>Какое мороженое Вы любите?</vt:lpstr>
      <vt:lpstr>Слайд 11</vt:lpstr>
      <vt:lpstr>Мороженое любят все!</vt:lpstr>
      <vt:lpstr>… и не только люди…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Помните!</vt:lpstr>
      <vt:lpstr>Слайд 29</vt:lpstr>
      <vt:lpstr>Слайд 30</vt:lpstr>
      <vt:lpstr>Слайд 31</vt:lpstr>
    </vt:vector>
  </TitlesOfParts>
  <Company>DCOKA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Мороженое. «За» или «Против»</dc:title>
  <dc:creator>Karsakova</dc:creator>
  <cp:lastModifiedBy>ион</cp:lastModifiedBy>
  <cp:revision>57</cp:revision>
  <dcterms:created xsi:type="dcterms:W3CDTF">2016-11-10T10:03:54Z</dcterms:created>
  <dcterms:modified xsi:type="dcterms:W3CDTF">2016-12-01T16:36:52Z</dcterms:modified>
</cp:coreProperties>
</file>